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7" r:id="rId2"/>
  </p:sldMasterIdLst>
  <p:notesMasterIdLst>
    <p:notesMasterId r:id="rId5"/>
  </p:notesMasterIdLst>
  <p:sldIdLst>
    <p:sldId id="271" r:id="rId3"/>
    <p:sldId id="290" r:id="rId4"/>
  </p:sldIdLst>
  <p:sldSz cx="9906000" cy="6858000" type="A4"/>
  <p:notesSz cx="7099300" cy="10234613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1A24F"/>
    <a:srgbClr val="868686"/>
    <a:srgbClr val="F9E1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>
      <p:cViewPr>
        <p:scale>
          <a:sx n="96" d="100"/>
          <a:sy n="96" d="100"/>
        </p:scale>
        <p:origin x="-390" y="76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315670D7-8472-4263-9815-520D3F03468B}" type="datetimeFigureOut">
              <a:rPr lang="es-ES_tradnl"/>
              <a:pPr>
                <a:defRPr/>
              </a:pPr>
              <a:t>29/10/2015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55688" y="1279525"/>
            <a:ext cx="4987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s-ES_tradnl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_tradnl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itchFamily="34" charset="0"/>
              </a:defRPr>
            </a:lvl1pPr>
          </a:lstStyle>
          <a:p>
            <a:fld id="{9FDA9D64-8FFA-42F1-B800-04E975709239}" type="slidenum">
              <a:rPr lang="es-ES_tradnl" altLang="es-ES_tradnl"/>
              <a:pPr/>
              <a:t>‹Nº›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2516091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_tradnl" smtClean="0"/>
          </a:p>
        </p:txBody>
      </p:sp>
      <p:sp>
        <p:nvSpPr>
          <p:cNvPr id="297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2CB1186-1F40-4B96-993D-29E62C19B1CD}" type="slidenum">
              <a:rPr lang="es-ES_tradnl" altLang="es-ES_tradnl">
                <a:latin typeface="Calibri" pitchFamily="34" charset="0"/>
              </a:rPr>
              <a:pPr/>
              <a:t>1</a:t>
            </a:fld>
            <a:endParaRPr lang="es-ES_tradnl" altLang="es-ES_tradnl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_tradnl" smtClean="0"/>
          </a:p>
        </p:txBody>
      </p:sp>
      <p:sp>
        <p:nvSpPr>
          <p:cNvPr id="317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00DA350-358A-4E75-9984-06C8FCFEE390}" type="slidenum">
              <a:rPr lang="es-ES_tradnl" altLang="es-ES_tradnl">
                <a:latin typeface="Calibri" pitchFamily="34" charset="0"/>
              </a:rPr>
              <a:pPr/>
              <a:t>2</a:t>
            </a:fld>
            <a:endParaRPr lang="es-ES_tradnl" altLang="es-ES_tradnl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6"/>
          <p:cNvSpPr>
            <a:spLocks noChangeArrowheads="1"/>
          </p:cNvSpPr>
          <p:nvPr userDrawn="1"/>
        </p:nvSpPr>
        <p:spPr bwMode="auto">
          <a:xfrm>
            <a:off x="681038" y="574675"/>
            <a:ext cx="8569325" cy="530225"/>
          </a:xfrm>
          <a:prstGeom prst="rect">
            <a:avLst/>
          </a:prstGeom>
          <a:solidFill>
            <a:srgbClr val="C1A24F"/>
          </a:solidFill>
          <a:ln w="25400" algn="ctr">
            <a:solidFill>
              <a:srgbClr val="C1A24F"/>
            </a:solidFill>
            <a:miter lim="800000"/>
            <a:headEnd/>
            <a:tailEnd/>
          </a:ln>
        </p:spPr>
        <p:txBody>
          <a:bodyPr lIns="68580" tIns="34290" rIns="68580" bIns="34290" anchor="ctr"/>
          <a:lstStyle>
            <a:lvl1pPr defTabSz="685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s-ES" altLang="es-ES" sz="21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Imagen 7" descr="Logo arvet_do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650" y="6411913"/>
            <a:ext cx="1028700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393825"/>
            <a:ext cx="8543925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C1A24F"/>
              </a:buClr>
              <a:buFont typeface="Wingdings 3" panose="05040102010807070707" pitchFamily="18" charset="2"/>
              <a:buChar char="u"/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 marL="685800" indent="-228600">
              <a:buClr>
                <a:srgbClr val="C1A24F"/>
              </a:buClr>
              <a:buFont typeface="Arial" panose="020B0604020202020204" pitchFamily="34" charset="0"/>
              <a:buChar char="•"/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marL="1143000" indent="-228600">
              <a:buClr>
                <a:srgbClr val="C1A24F"/>
              </a:buClr>
              <a:buFont typeface="Arial" panose="020B0604020202020204" pitchFamily="34" charset="0"/>
              <a:buChar char="•"/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marL="1600200" indent="-228600">
              <a:buClr>
                <a:srgbClr val="C1A24F"/>
              </a:buClr>
              <a:buFont typeface="Arial" panose="020B0604020202020204" pitchFamily="34" charset="0"/>
              <a:buChar char="•"/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marL="2057400" indent="-228600">
              <a:buClr>
                <a:srgbClr val="C1A24F"/>
              </a:buClr>
              <a:buFont typeface="Arial" panose="020B0604020202020204" pitchFamily="34" charset="0"/>
              <a:buChar char="•"/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D0939-9259-4B99-A416-E69DB4B98A37}" type="datetimeFigureOut">
              <a:rPr lang="es-ES_tradnl"/>
              <a:pPr>
                <a:defRPr/>
              </a:pPr>
              <a:t>29/10/2015</a:t>
            </a:fld>
            <a:endParaRPr lang="es-ES_tradnl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orbel" pitchFamily="34" charset="0"/>
              </a:defRPr>
            </a:lvl1pPr>
          </a:lstStyle>
          <a:p>
            <a:fld id="{7131EB77-8CAB-4369-B91C-29E6E74D297A}" type="slidenum">
              <a:rPr lang="es-ES_tradnl" altLang="es-ES_tradnl"/>
              <a:pPr/>
              <a:t>‹Nº›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356344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332DE-CF1C-4E36-B902-BA4BA3D73057}" type="datetimeFigureOut">
              <a:rPr lang="es-ES_tradnl"/>
              <a:pPr>
                <a:defRPr/>
              </a:pPr>
              <a:t>29/10/2015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orbel" pitchFamily="34" charset="0"/>
              </a:defRPr>
            </a:lvl1pPr>
          </a:lstStyle>
          <a:p>
            <a:fld id="{5F28A7D7-AA69-4964-BC2B-9A21ED4E3BA9}" type="slidenum">
              <a:rPr lang="es-ES_tradnl" altLang="es-ES_tradnl"/>
              <a:pPr/>
              <a:t>‹Nº›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3814092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868B4-E1B8-4AE3-AD2E-A85198A048C7}" type="datetimeFigureOut">
              <a:rPr lang="es-ES_tradnl"/>
              <a:pPr>
                <a:defRPr/>
              </a:pPr>
              <a:t>29/10/2015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orbel" pitchFamily="34" charset="0"/>
              </a:defRPr>
            </a:lvl1pPr>
          </a:lstStyle>
          <a:p>
            <a:fld id="{2AF987AF-8FBF-417E-A260-ECFF02A89873}" type="slidenum">
              <a:rPr lang="es-ES_tradnl" altLang="es-ES_tradnl"/>
              <a:pPr/>
              <a:t>‹Nº›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651804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25604-E73D-4C98-A52C-F8AFAD3E1157}" type="datetimeFigureOut">
              <a:rPr lang="es-ES_tradnl"/>
              <a:pPr>
                <a:defRPr/>
              </a:pPr>
              <a:t>29/10/2015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orbel" pitchFamily="34" charset="0"/>
              </a:defRPr>
            </a:lvl1pPr>
          </a:lstStyle>
          <a:p>
            <a:fld id="{CB814FCB-919D-4734-A3C5-259A644B1842}" type="slidenum">
              <a:rPr lang="es-ES_tradnl" altLang="es-ES_tradnl"/>
              <a:pPr/>
              <a:t>‹Nº›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1734143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B6A56-C359-4365-99D8-11BA35647734}" type="datetimeFigureOut">
              <a:rPr lang="es-ES_tradnl"/>
              <a:pPr>
                <a:defRPr/>
              </a:pPr>
              <a:t>29/10/2015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orbel" pitchFamily="34" charset="0"/>
              </a:defRPr>
            </a:lvl1pPr>
          </a:lstStyle>
          <a:p>
            <a:fld id="{FE4E42D5-F3FC-4D70-BFBB-D2856D9CACE4}" type="slidenum">
              <a:rPr lang="es-ES_tradnl" altLang="es-ES_tradnl"/>
              <a:pPr/>
              <a:t>‹Nº›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3114534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6"/>
          <p:cNvSpPr>
            <a:spLocks noChangeArrowheads="1"/>
          </p:cNvSpPr>
          <p:nvPr userDrawn="1"/>
        </p:nvSpPr>
        <p:spPr bwMode="auto">
          <a:xfrm>
            <a:off x="681038" y="574675"/>
            <a:ext cx="8569325" cy="530225"/>
          </a:xfrm>
          <a:prstGeom prst="rect">
            <a:avLst/>
          </a:prstGeom>
          <a:solidFill>
            <a:srgbClr val="F9E1A5"/>
          </a:solidFill>
          <a:ln w="25400" algn="ctr">
            <a:solidFill>
              <a:srgbClr val="F9E1A5"/>
            </a:solidFill>
            <a:miter lim="800000"/>
            <a:headEnd/>
            <a:tailEnd/>
          </a:ln>
        </p:spPr>
        <p:txBody>
          <a:bodyPr lIns="68580" tIns="34290" rIns="68580" bIns="34290" anchor="ctr"/>
          <a:lstStyle>
            <a:lvl1pPr defTabSz="685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ES" altLang="es-ES" sz="2100" b="1">
                <a:solidFill>
                  <a:srgbClr val="7F7F7F"/>
                </a:solidFill>
                <a:cs typeface="Times New Roman" pitchFamily="18" charset="0"/>
              </a:rPr>
              <a:t>0. Titulo</a:t>
            </a:r>
            <a:endParaRPr lang="es-ES_tradnl" altLang="es-ES" sz="21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Imagen 7" descr="Logo arvet_do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650" y="6411913"/>
            <a:ext cx="1028700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131" y="1457325"/>
            <a:ext cx="8543925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F9E1A5"/>
              </a:buClr>
              <a:buFont typeface="Wingdings 3" panose="05040102010807070707" pitchFamily="18" charset="2"/>
              <a:buChar char="u"/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 marL="685800" indent="-228600">
              <a:buClr>
                <a:srgbClr val="F9E1A5"/>
              </a:buClr>
              <a:buFont typeface="Arial" panose="020B0604020202020204" pitchFamily="34" charset="0"/>
              <a:buChar char="•"/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marL="1143000" indent="-228600">
              <a:buClr>
                <a:srgbClr val="F9E1A5"/>
              </a:buClr>
              <a:buFont typeface="Arial" panose="020B0604020202020204" pitchFamily="34" charset="0"/>
              <a:buChar char="•"/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marL="1600200" indent="-228600">
              <a:buClr>
                <a:srgbClr val="F9E1A5"/>
              </a:buClr>
              <a:buFont typeface="Arial" panose="020B0604020202020204" pitchFamily="34" charset="0"/>
              <a:buChar char="•"/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marL="2057400" indent="-228600">
              <a:buClr>
                <a:srgbClr val="F9E1A5"/>
              </a:buClr>
              <a:buFont typeface="Arial" panose="020B0604020202020204" pitchFamily="34" charset="0"/>
              <a:buChar char="•"/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64736-A633-4C21-9652-9D222B59C190}" type="datetimeFigureOut">
              <a:rPr lang="es-ES_tradnl"/>
              <a:pPr>
                <a:defRPr/>
              </a:pPr>
              <a:t>29/10/2015</a:t>
            </a:fld>
            <a:endParaRPr lang="es-ES_tradnl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orbel" pitchFamily="34" charset="0"/>
              </a:defRPr>
            </a:lvl1pPr>
          </a:lstStyle>
          <a:p>
            <a:fld id="{9F53BAC1-F7BD-499E-B768-EB1514093F81}" type="slidenum">
              <a:rPr lang="es-ES_tradnl" altLang="es-ES_tradnl"/>
              <a:pPr/>
              <a:t>‹Nº›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26478949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DE07C-7C72-4C32-9298-4E04293E2A1C}" type="datetimeFigureOut">
              <a:rPr lang="es-ES_tradnl"/>
              <a:pPr>
                <a:defRPr/>
              </a:pPr>
              <a:t>29/10/2015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orbel" pitchFamily="34" charset="0"/>
              </a:defRPr>
            </a:lvl1pPr>
          </a:lstStyle>
          <a:p>
            <a:fld id="{775433CC-8ED9-408B-88E3-E6DF618BDD5B}" type="slidenum">
              <a:rPr lang="es-ES_tradnl" altLang="es-ES_tradnl"/>
              <a:pPr/>
              <a:t>‹Nº›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1211056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A60B1-696D-42C0-9CD7-2EA6E1DB4593}" type="datetimeFigureOut">
              <a:rPr lang="es-ES_tradnl"/>
              <a:pPr>
                <a:defRPr/>
              </a:pPr>
              <a:t>29/10/2015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orbel" pitchFamily="34" charset="0"/>
              </a:defRPr>
            </a:lvl1pPr>
          </a:lstStyle>
          <a:p>
            <a:fld id="{D6F68868-1F71-4D50-8200-F4B922DCFB39}" type="slidenum">
              <a:rPr lang="es-ES_tradnl" altLang="es-ES_tradnl"/>
              <a:pPr/>
              <a:t>‹Nº›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6388597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394CA-C8F3-4E83-B36C-20BDDD7FC823}" type="datetimeFigureOut">
              <a:rPr lang="es-ES_tradnl"/>
              <a:pPr>
                <a:defRPr/>
              </a:pPr>
              <a:t>29/10/2015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orbel" pitchFamily="34" charset="0"/>
              </a:defRPr>
            </a:lvl1pPr>
          </a:lstStyle>
          <a:p>
            <a:fld id="{AFF4FCA0-AE1E-4E63-80E6-FC94534EC594}" type="slidenum">
              <a:rPr lang="es-ES_tradnl" altLang="es-ES_tradnl"/>
              <a:pPr/>
              <a:t>‹Nº›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41304897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72E5E-856F-4D00-9254-5112DBFAEAE6}" type="datetimeFigureOut">
              <a:rPr lang="es-ES_tradnl"/>
              <a:pPr>
                <a:defRPr/>
              </a:pPr>
              <a:t>29/10/2015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orbel" pitchFamily="34" charset="0"/>
              </a:defRPr>
            </a:lvl1pPr>
          </a:lstStyle>
          <a:p>
            <a:fld id="{CF65028B-4DCA-416B-9452-07DE8FB5EA95}" type="slidenum">
              <a:rPr lang="es-ES_tradnl" altLang="es-ES_tradnl"/>
              <a:pPr/>
              <a:t>‹Nº›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6085889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D152C-CD41-440E-A081-360EEAE8987E}" type="datetimeFigureOut">
              <a:rPr lang="es-ES_tradnl"/>
              <a:pPr>
                <a:defRPr/>
              </a:pPr>
              <a:t>29/10/2015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orbel" pitchFamily="34" charset="0"/>
              </a:defRPr>
            </a:lvl1pPr>
          </a:lstStyle>
          <a:p>
            <a:fld id="{34230130-58DE-4BCB-99F2-2AD2808336DF}" type="slidenum">
              <a:rPr lang="es-ES_tradnl" altLang="es-ES_tradnl"/>
              <a:pPr/>
              <a:t>‹Nº›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3552814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_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6"/>
          <p:cNvSpPr>
            <a:spLocks noChangeArrowheads="1"/>
          </p:cNvSpPr>
          <p:nvPr userDrawn="1"/>
        </p:nvSpPr>
        <p:spPr bwMode="auto">
          <a:xfrm>
            <a:off x="681038" y="574675"/>
            <a:ext cx="8569325" cy="530225"/>
          </a:xfrm>
          <a:prstGeom prst="rect">
            <a:avLst/>
          </a:prstGeom>
          <a:solidFill>
            <a:srgbClr val="C1A24F"/>
          </a:solidFill>
          <a:ln w="25400" algn="ctr">
            <a:solidFill>
              <a:srgbClr val="C1A24F"/>
            </a:solidFill>
            <a:miter lim="800000"/>
            <a:headEnd/>
            <a:tailEnd/>
          </a:ln>
        </p:spPr>
        <p:txBody>
          <a:bodyPr lIns="68580" tIns="34290" rIns="68580" bIns="34290" anchor="ctr"/>
          <a:lstStyle>
            <a:lvl1pPr defTabSz="685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s-ES" altLang="es-ES" sz="21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Imagen 7" descr="Logo arvet_do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650" y="6411913"/>
            <a:ext cx="1028700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393825"/>
            <a:ext cx="8543925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C1A24F"/>
              </a:buClr>
              <a:buFont typeface="Wingdings 3" panose="05040102010807070707" pitchFamily="18" charset="2"/>
              <a:buChar char="u"/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 marL="685800" indent="-228600">
              <a:buClr>
                <a:srgbClr val="C1A24F"/>
              </a:buClr>
              <a:buFont typeface="Arial" panose="020B0604020202020204" pitchFamily="34" charset="0"/>
              <a:buChar char="•"/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marL="1143000" indent="-228600">
              <a:buClr>
                <a:srgbClr val="C1A24F"/>
              </a:buClr>
              <a:buFont typeface="Arial" panose="020B0604020202020204" pitchFamily="34" charset="0"/>
              <a:buChar char="•"/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marL="1600200" indent="-228600">
              <a:buClr>
                <a:srgbClr val="C1A24F"/>
              </a:buClr>
              <a:buFont typeface="Arial" panose="020B0604020202020204" pitchFamily="34" charset="0"/>
              <a:buChar char="•"/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marL="2057400" indent="-228600">
              <a:buClr>
                <a:srgbClr val="C1A24F"/>
              </a:buClr>
              <a:buFont typeface="Arial" panose="020B0604020202020204" pitchFamily="34" charset="0"/>
              <a:buChar char="•"/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9F092-654D-461A-9B88-EB1BEF74177D}" type="datetimeFigureOut">
              <a:rPr lang="es-ES_tradnl"/>
              <a:pPr>
                <a:defRPr/>
              </a:pPr>
              <a:t>29/10/2015</a:t>
            </a:fld>
            <a:endParaRPr lang="es-ES_tradnl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orbel" pitchFamily="34" charset="0"/>
              </a:defRPr>
            </a:lvl1pPr>
          </a:lstStyle>
          <a:p>
            <a:fld id="{6609671E-ADC6-47EB-884A-8FCCD23D79C8}" type="slidenum">
              <a:rPr lang="es-ES_tradnl" altLang="es-ES_tradnl"/>
              <a:pPr/>
              <a:t>‹Nº›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6900681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D97BB-8A6D-4D37-BAD4-00F4195E7838}" type="datetimeFigureOut">
              <a:rPr lang="es-ES_tradnl"/>
              <a:pPr>
                <a:defRPr/>
              </a:pPr>
              <a:t>29/10/2015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orbel" pitchFamily="34" charset="0"/>
              </a:defRPr>
            </a:lvl1pPr>
          </a:lstStyle>
          <a:p>
            <a:fld id="{56812BE2-B756-4BD5-A942-96680E6C06BC}" type="slidenum">
              <a:rPr lang="es-ES_tradnl" altLang="es-ES_tradnl"/>
              <a:pPr/>
              <a:t>‹Nº›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19253327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87E96-C9EF-40BC-8B02-C5B5B5250EFF}" type="datetimeFigureOut">
              <a:rPr lang="es-ES_tradnl"/>
              <a:pPr>
                <a:defRPr/>
              </a:pPr>
              <a:t>29/10/2015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orbel" pitchFamily="34" charset="0"/>
              </a:defRPr>
            </a:lvl1pPr>
          </a:lstStyle>
          <a:p>
            <a:fld id="{7D3D5AD6-7EDE-40A6-B9C0-91B74242C45E}" type="slidenum">
              <a:rPr lang="es-ES_tradnl" altLang="es-ES_tradnl"/>
              <a:pPr/>
              <a:t>‹Nº›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4354054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62468-2740-4E18-A52F-0850E3719737}" type="datetimeFigureOut">
              <a:rPr lang="es-ES_tradnl"/>
              <a:pPr>
                <a:defRPr/>
              </a:pPr>
              <a:t>29/10/2015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orbel" pitchFamily="34" charset="0"/>
              </a:defRPr>
            </a:lvl1pPr>
          </a:lstStyle>
          <a:p>
            <a:fld id="{5F821641-2A85-41AA-9EED-B9E624B5E27B}" type="slidenum">
              <a:rPr lang="es-ES_tradnl" altLang="es-ES_tradnl"/>
              <a:pPr/>
              <a:t>‹Nº›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15364591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24A85-62F9-4CC8-AB90-FBB2F5CB675D}" type="datetimeFigureOut">
              <a:rPr lang="es-ES_tradnl"/>
              <a:pPr>
                <a:defRPr/>
              </a:pPr>
              <a:t>29/10/2015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orbel" pitchFamily="34" charset="0"/>
              </a:defRPr>
            </a:lvl1pPr>
          </a:lstStyle>
          <a:p>
            <a:fld id="{17BB37CF-7B0C-4F3A-B7DB-70EB89E8CACB}" type="slidenum">
              <a:rPr lang="es-ES_tradnl" altLang="es-ES_tradnl"/>
              <a:pPr/>
              <a:t>‹Nº›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32574181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77BD7-F1A6-46B8-ACE6-509653882887}" type="datetimeFigureOut">
              <a:rPr lang="es-ES_tradnl"/>
              <a:pPr>
                <a:defRPr/>
              </a:pPr>
              <a:t>29/10/2015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orbel" pitchFamily="34" charset="0"/>
              </a:defRPr>
            </a:lvl1pPr>
          </a:lstStyle>
          <a:p>
            <a:fld id="{3056E90B-45CC-4794-BF13-17F5957F343A}" type="slidenum">
              <a:rPr lang="es-ES_tradnl" altLang="es-ES_tradnl"/>
              <a:pPr/>
              <a:t>‹Nº›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273378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7"/>
          <p:cNvSpPr>
            <a:spLocks noChangeArrowheads="1"/>
          </p:cNvSpPr>
          <p:nvPr userDrawn="1"/>
        </p:nvSpPr>
        <p:spPr bwMode="auto">
          <a:xfrm>
            <a:off x="681038" y="574675"/>
            <a:ext cx="8569325" cy="530225"/>
          </a:xfrm>
          <a:prstGeom prst="rect">
            <a:avLst/>
          </a:prstGeom>
          <a:solidFill>
            <a:srgbClr val="C1A24F"/>
          </a:solidFill>
          <a:ln w="25400" algn="ctr">
            <a:solidFill>
              <a:srgbClr val="C1A24F"/>
            </a:solidFill>
            <a:miter lim="800000"/>
            <a:headEnd/>
            <a:tailEnd/>
          </a:ln>
        </p:spPr>
        <p:txBody>
          <a:bodyPr lIns="68580" tIns="34290" rIns="68580" bIns="34290" anchor="ctr"/>
          <a:lstStyle>
            <a:lvl1pPr defTabSz="685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ES" altLang="es-ES" sz="2100" b="1">
                <a:solidFill>
                  <a:srgbClr val="7F7F7F"/>
                </a:solidFill>
                <a:cs typeface="Times New Roman" pitchFamily="18" charset="0"/>
              </a:rPr>
              <a:t>0. Titulo</a:t>
            </a:r>
            <a:endParaRPr lang="es-ES_tradnl" altLang="es-ES" sz="21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Imagen 8" descr="Logo arvet_do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650" y="6411913"/>
            <a:ext cx="1028700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338355"/>
            <a:ext cx="4210050" cy="4838608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</a:lstStyle>
          <a:p>
            <a:pPr lvl="0"/>
            <a:r>
              <a:rPr lang="es-ES" noProof="0" dirty="0" smtClean="0"/>
              <a:t>Haga clic para modificar el estilo de texto del patrón</a:t>
            </a:r>
          </a:p>
          <a:p>
            <a:pPr lvl="1"/>
            <a:r>
              <a:rPr lang="es-ES" noProof="0" dirty="0" smtClean="0"/>
              <a:t>Segundo nivel</a:t>
            </a:r>
          </a:p>
          <a:p>
            <a:pPr lvl="2"/>
            <a:r>
              <a:rPr lang="es-ES" noProof="0" dirty="0" smtClean="0"/>
              <a:t>Tercer nivel</a:t>
            </a:r>
          </a:p>
          <a:p>
            <a:pPr lvl="3"/>
            <a:r>
              <a:rPr lang="es-ES" noProof="0" dirty="0" smtClean="0"/>
              <a:t>Cuarto nivel</a:t>
            </a:r>
          </a:p>
          <a:p>
            <a:pPr lvl="4"/>
            <a:r>
              <a:rPr lang="es-ES" noProof="0" dirty="0" smtClean="0"/>
              <a:t>Quinto nivel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338355"/>
            <a:ext cx="4210050" cy="48386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A5576-F337-4DBE-A1C3-E40E07A9C686}" type="datetimeFigureOut">
              <a:rPr lang="es-ES_tradnl"/>
              <a:pPr>
                <a:defRPr/>
              </a:pPr>
              <a:t>29/10/2015</a:t>
            </a:fld>
            <a:endParaRPr lang="es-ES_tradnl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orbel" pitchFamily="34" charset="0"/>
              </a:defRPr>
            </a:lvl1pPr>
          </a:lstStyle>
          <a:p>
            <a:fld id="{3F2D986A-35CD-44BE-BF86-084498653CF5}" type="slidenum">
              <a:rPr lang="es-ES_tradnl" altLang="es-ES_tradnl"/>
              <a:pPr/>
              <a:t>‹Nº›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3039813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_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6"/>
          <p:cNvSpPr>
            <a:spLocks noChangeArrowheads="1"/>
          </p:cNvSpPr>
          <p:nvPr userDrawn="1"/>
        </p:nvSpPr>
        <p:spPr bwMode="auto">
          <a:xfrm>
            <a:off x="681038" y="574675"/>
            <a:ext cx="8569325" cy="530225"/>
          </a:xfrm>
          <a:prstGeom prst="rect">
            <a:avLst/>
          </a:prstGeom>
          <a:solidFill>
            <a:srgbClr val="C1A24F"/>
          </a:solidFill>
          <a:ln w="25400" algn="ctr">
            <a:solidFill>
              <a:srgbClr val="C1A24F"/>
            </a:solidFill>
            <a:miter lim="800000"/>
            <a:headEnd/>
            <a:tailEnd/>
          </a:ln>
        </p:spPr>
        <p:txBody>
          <a:bodyPr lIns="68580" tIns="34290" rIns="68580" bIns="34290" anchor="ctr"/>
          <a:lstStyle>
            <a:lvl1pPr defTabSz="685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ES" altLang="es-ES" sz="2100" b="1">
                <a:solidFill>
                  <a:srgbClr val="7F7F7F"/>
                </a:solidFill>
                <a:cs typeface="Times New Roman" pitchFamily="18" charset="0"/>
              </a:rPr>
              <a:t>0. Titulo</a:t>
            </a:r>
            <a:endParaRPr lang="es-ES_tradnl" altLang="es-ES" sz="21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Imagen 7" descr="Logo arvet_do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650" y="6411913"/>
            <a:ext cx="1028700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131" y="1457325"/>
            <a:ext cx="8543925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C1A24F"/>
              </a:buClr>
              <a:buFont typeface="Wingdings 3" panose="05040102010807070707" pitchFamily="18" charset="2"/>
              <a:buChar char="u"/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 marL="685800" indent="-228600">
              <a:buClr>
                <a:srgbClr val="C1A24F"/>
              </a:buClr>
              <a:buFont typeface="Arial" panose="020B0604020202020204" pitchFamily="34" charset="0"/>
              <a:buChar char="•"/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marL="1143000" indent="-228600">
              <a:buClr>
                <a:srgbClr val="C1A24F"/>
              </a:buClr>
              <a:buFont typeface="Arial" panose="020B0604020202020204" pitchFamily="34" charset="0"/>
              <a:buChar char="•"/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marL="1600200" indent="-228600">
              <a:buClr>
                <a:srgbClr val="C1A24F"/>
              </a:buClr>
              <a:buFont typeface="Arial" panose="020B0604020202020204" pitchFamily="34" charset="0"/>
              <a:buChar char="•"/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marL="2057400" indent="-228600">
              <a:buClr>
                <a:srgbClr val="C1A24F"/>
              </a:buClr>
              <a:buFont typeface="Arial" panose="020B0604020202020204" pitchFamily="34" charset="0"/>
              <a:buChar char="•"/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93653-21D8-4A55-A252-92BA948F5EC4}" type="datetimeFigureOut">
              <a:rPr lang="es-ES_tradnl"/>
              <a:pPr>
                <a:defRPr/>
              </a:pPr>
              <a:t>29/10/2015</a:t>
            </a:fld>
            <a:endParaRPr lang="es-ES_tradnl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orbel" pitchFamily="34" charset="0"/>
              </a:defRPr>
            </a:lvl1pPr>
          </a:lstStyle>
          <a:p>
            <a:fld id="{54309730-EE45-48FA-BC9E-95B19D7C99E6}" type="slidenum">
              <a:rPr lang="es-ES_tradnl" altLang="es-ES_tradnl"/>
              <a:pPr/>
              <a:t>‹Nº›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371489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39666-9933-485C-8FFC-22620FD738BE}" type="datetimeFigureOut">
              <a:rPr lang="es-ES_tradnl"/>
              <a:pPr>
                <a:defRPr/>
              </a:pPr>
              <a:t>29/10/2015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orbel" pitchFamily="34" charset="0"/>
              </a:defRPr>
            </a:lvl1pPr>
          </a:lstStyle>
          <a:p>
            <a:fld id="{9E876B23-6989-4786-82AC-A697D9BE06B4}" type="slidenum">
              <a:rPr lang="es-ES_tradnl" altLang="es-ES_tradnl"/>
              <a:pPr/>
              <a:t>‹Nº›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3253235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859BF-AC82-4D48-A426-BC6F897CACED}" type="datetimeFigureOut">
              <a:rPr lang="es-ES_tradnl"/>
              <a:pPr>
                <a:defRPr/>
              </a:pPr>
              <a:t>29/10/2015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orbel" pitchFamily="34" charset="0"/>
              </a:defRPr>
            </a:lvl1pPr>
          </a:lstStyle>
          <a:p>
            <a:fld id="{DC2F4880-FC40-4104-AA52-9BDE80142056}" type="slidenum">
              <a:rPr lang="es-ES_tradnl" altLang="es-ES_tradnl"/>
              <a:pPr/>
              <a:t>‹Nº›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3851977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0530E-7AB9-44B0-9FCD-7966659747CA}" type="datetimeFigureOut">
              <a:rPr lang="es-ES_tradnl"/>
              <a:pPr>
                <a:defRPr/>
              </a:pPr>
              <a:t>29/10/2015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orbel" pitchFamily="34" charset="0"/>
              </a:defRPr>
            </a:lvl1pPr>
          </a:lstStyle>
          <a:p>
            <a:fld id="{44A5D413-EFA5-4531-AF6F-0990E6B9935E}" type="slidenum">
              <a:rPr lang="es-ES_tradnl" altLang="es-ES_tradnl"/>
              <a:pPr/>
              <a:t>‹Nº›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3560452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642D0-CFFD-4224-92BE-D343F3659E4F}" type="datetimeFigureOut">
              <a:rPr lang="es-ES_tradnl"/>
              <a:pPr>
                <a:defRPr/>
              </a:pPr>
              <a:t>29/10/2015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orbel" pitchFamily="34" charset="0"/>
              </a:defRPr>
            </a:lvl1pPr>
          </a:lstStyle>
          <a:p>
            <a:fld id="{0B1AB12D-C425-444D-8C11-2EBEC24591CF}" type="slidenum">
              <a:rPr lang="es-ES_tradnl" altLang="es-ES_tradnl"/>
              <a:pPr/>
              <a:t>‹Nº›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481333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8CFEF-5AC0-493A-8D4F-D91B5E0C899B}" type="datetimeFigureOut">
              <a:rPr lang="es-ES_tradnl"/>
              <a:pPr>
                <a:defRPr/>
              </a:pPr>
              <a:t>29/10/2015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orbel" pitchFamily="34" charset="0"/>
              </a:defRPr>
            </a:lvl1pPr>
          </a:lstStyle>
          <a:p>
            <a:fld id="{E96DFD4F-3DC4-4744-B984-77D8081626C2}" type="slidenum">
              <a:rPr lang="es-ES_tradnl" altLang="es-ES_tradnl"/>
              <a:pPr/>
              <a:t>‹Nº›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3921803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4BD0E0-46FE-423F-8C88-5574A7541262}" type="datetimeFigureOut">
              <a:rPr lang="es-ES_tradnl"/>
              <a:pPr>
                <a:defRPr/>
              </a:pPr>
              <a:t>29/10/2015</a:t>
            </a:fld>
            <a:endParaRPr lang="es-ES_trad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7A6009-6671-4011-97A8-213668E673FA}" type="datetimeFigureOut">
              <a:rPr lang="es-ES_tradnl"/>
              <a:pPr>
                <a:defRPr/>
              </a:pPr>
              <a:t>29/10/2015</a:t>
            </a:fld>
            <a:endParaRPr lang="es-ES_tradnl" dirty="0"/>
          </a:p>
        </p:txBody>
      </p:sp>
      <p:sp>
        <p:nvSpPr>
          <p:cNvPr id="2051" name="Rectángulo 6"/>
          <p:cNvSpPr>
            <a:spLocks noChangeArrowheads="1"/>
          </p:cNvSpPr>
          <p:nvPr userDrawn="1"/>
        </p:nvSpPr>
        <p:spPr bwMode="auto">
          <a:xfrm>
            <a:off x="681038" y="4067175"/>
            <a:ext cx="8569325" cy="530225"/>
          </a:xfrm>
          <a:prstGeom prst="rect">
            <a:avLst/>
          </a:prstGeom>
          <a:solidFill>
            <a:srgbClr val="C1A24F"/>
          </a:solidFill>
          <a:ln w="25400" algn="ctr">
            <a:solidFill>
              <a:srgbClr val="C1A24F"/>
            </a:solidFill>
            <a:miter lim="800000"/>
            <a:headEnd/>
            <a:tailEnd/>
          </a:ln>
        </p:spPr>
        <p:txBody>
          <a:bodyPr lIns="68580" tIns="34290" rIns="68580" bIns="34290" anchor="ctr"/>
          <a:lstStyle>
            <a:lvl1pPr defTabSz="685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s-ES" altLang="es-ES" sz="21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Imagen 7" descr="Logo arvet_doc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44513"/>
            <a:ext cx="1985963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2" descr="pie_sin_fedai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713" y="6315075"/>
            <a:ext cx="4043362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herrero@arvet.e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1038" y="1393825"/>
            <a:ext cx="8545512" cy="8491538"/>
          </a:xfrm>
        </p:spPr>
        <p:txBody>
          <a:bodyPr wrap="square">
            <a:spAutoFit/>
          </a:bodyPr>
          <a:lstStyle/>
          <a:p>
            <a:pPr marL="0" indent="0" algn="ctr" eaLnBrk="1" fontAlgn="auto" hangingPunct="1">
              <a:spcAft>
                <a:spcPts val="0"/>
              </a:spcAft>
              <a:buSzPct val="70000"/>
              <a:buFont typeface="Wingdings 3" panose="05040102010807070707" pitchFamily="18" charset="2"/>
              <a:buNone/>
              <a:defRPr/>
            </a:pPr>
            <a:r>
              <a:rPr lang="es-ES" sz="2400" b="1" dirty="0">
                <a:solidFill>
                  <a:srgbClr val="C1A24F"/>
                </a:solidFill>
              </a:rPr>
              <a:t>Acceso, implantación y consolidación en el </a:t>
            </a:r>
            <a:r>
              <a:rPr lang="es-ES" sz="2400" b="1" dirty="0" smtClean="0">
                <a:solidFill>
                  <a:srgbClr val="C1A24F"/>
                </a:solidFill>
              </a:rPr>
              <a:t>exterior (SICOMEX)</a:t>
            </a:r>
            <a:endParaRPr lang="es-ES" sz="2400" b="1" dirty="0">
              <a:solidFill>
                <a:srgbClr val="C1A24F"/>
              </a:solidFill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endParaRPr lang="es-ES_tradnl" sz="1800" b="1" dirty="0" smtClean="0">
              <a:solidFill>
                <a:srgbClr val="C1A24F"/>
              </a:solidFill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s-ES_tradnl" sz="1800" b="1" dirty="0" smtClean="0">
                <a:solidFill>
                  <a:srgbClr val="C1A24F"/>
                </a:solidFill>
              </a:rPr>
              <a:t>¿Qué es el SICOMEX?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s-ES_tradnl" sz="1600" dirty="0"/>
              <a:t>ARVET </a:t>
            </a:r>
            <a:r>
              <a:rPr lang="es-ES_tradnl" sz="1600" dirty="0" smtClean="0"/>
              <a:t>pone a su disposición un </a:t>
            </a:r>
            <a:r>
              <a:rPr lang="es-ES_tradnl" sz="1600" b="1" dirty="0" smtClean="0"/>
              <a:t>promotor </a:t>
            </a:r>
            <a:r>
              <a:rPr lang="es-ES_tradnl" sz="1600" b="1" dirty="0"/>
              <a:t>que se implicará al 100% con </a:t>
            </a:r>
            <a:r>
              <a:rPr lang="es-ES_tradnl" sz="1600" b="1" dirty="0" smtClean="0"/>
              <a:t>su </a:t>
            </a:r>
            <a:r>
              <a:rPr lang="es-ES_tradnl" sz="1600" b="1" dirty="0"/>
              <a:t>empresa </a:t>
            </a:r>
            <a:r>
              <a:rPr lang="es-ES_tradnl" sz="1600" dirty="0"/>
              <a:t>y que hará las funciones de agente comercial en </a:t>
            </a:r>
            <a:r>
              <a:rPr lang="es-ES_tradnl" sz="1600" dirty="0" smtClean="0"/>
              <a:t>Cuba. </a:t>
            </a:r>
            <a:endParaRPr lang="es-ES_tradnl" sz="1600" dirty="0"/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s-ES_tradnl" sz="1600" dirty="0" smtClean="0">
                <a:solidFill>
                  <a:srgbClr val="868686"/>
                </a:solidFill>
              </a:rPr>
              <a:t>El </a:t>
            </a:r>
            <a:r>
              <a:rPr lang="es-ES_tradnl" sz="1600" dirty="0">
                <a:solidFill>
                  <a:srgbClr val="868686"/>
                </a:solidFill>
              </a:rPr>
              <a:t>promotor </a:t>
            </a:r>
            <a:r>
              <a:rPr lang="es-ES_tradnl" sz="1600" dirty="0" smtClean="0">
                <a:solidFill>
                  <a:srgbClr val="868686"/>
                </a:solidFill>
              </a:rPr>
              <a:t>le </a:t>
            </a:r>
            <a:r>
              <a:rPr lang="es-ES_tradnl" sz="1600" dirty="0">
                <a:solidFill>
                  <a:srgbClr val="868686"/>
                </a:solidFill>
              </a:rPr>
              <a:t>ayudará a </a:t>
            </a:r>
            <a:r>
              <a:rPr lang="es-ES_tradnl" sz="1600" b="1" dirty="0">
                <a:solidFill>
                  <a:srgbClr val="868686"/>
                </a:solidFill>
              </a:rPr>
              <a:t>conocer las características comerciales de Cuba, adecuar </a:t>
            </a:r>
            <a:r>
              <a:rPr lang="es-ES_tradnl" sz="1600" b="1" dirty="0" smtClean="0">
                <a:solidFill>
                  <a:srgbClr val="868686"/>
                </a:solidFill>
              </a:rPr>
              <a:t>su </a:t>
            </a:r>
            <a:r>
              <a:rPr lang="es-ES_tradnl" sz="1600" b="1" dirty="0">
                <a:solidFill>
                  <a:srgbClr val="868686"/>
                </a:solidFill>
              </a:rPr>
              <a:t>producto al mercado, conocer a </a:t>
            </a:r>
            <a:r>
              <a:rPr lang="es-ES_tradnl" sz="1600" b="1" dirty="0" smtClean="0">
                <a:solidFill>
                  <a:srgbClr val="868686"/>
                </a:solidFill>
              </a:rPr>
              <a:t>su </a:t>
            </a:r>
            <a:r>
              <a:rPr lang="es-ES_tradnl" sz="1600" b="1" dirty="0">
                <a:solidFill>
                  <a:srgbClr val="868686"/>
                </a:solidFill>
              </a:rPr>
              <a:t>competencia y a los potenciales clientes</a:t>
            </a:r>
            <a:r>
              <a:rPr lang="es-ES_tradnl" sz="1600" dirty="0">
                <a:solidFill>
                  <a:srgbClr val="868686"/>
                </a:solidFill>
              </a:rPr>
              <a:t>.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s-ES_tradnl" sz="1600" dirty="0">
                <a:solidFill>
                  <a:srgbClr val="868686"/>
                </a:solidFill>
              </a:rPr>
              <a:t>Desde ARVET supervisaremos que su trabajo sea riguroso, de calidad y </a:t>
            </a:r>
            <a:r>
              <a:rPr lang="es-ES_tradnl" sz="1600" dirty="0" smtClean="0">
                <a:solidFill>
                  <a:srgbClr val="868686"/>
                </a:solidFill>
              </a:rPr>
              <a:t>equilibrado.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s-ES_tradnl" sz="1600" dirty="0" smtClean="0">
                <a:solidFill>
                  <a:srgbClr val="868686"/>
                </a:solidFill>
              </a:rPr>
              <a:t> </a:t>
            </a:r>
            <a:r>
              <a:rPr lang="es-ES_tradnl" sz="1600" dirty="0" smtClean="0"/>
              <a:t>El </a:t>
            </a:r>
            <a:r>
              <a:rPr lang="es-ES_tradnl" sz="1600" dirty="0"/>
              <a:t>promotor cerrará operaciones comerciales exitosas (parte de su remuneración será variable) y </a:t>
            </a:r>
            <a:r>
              <a:rPr lang="es-ES_tradnl" sz="1600" dirty="0" smtClean="0"/>
              <a:t>le </a:t>
            </a:r>
            <a:r>
              <a:rPr lang="es-ES_tradnl" sz="1600" dirty="0"/>
              <a:t>pondrá en contacto con el </a:t>
            </a:r>
            <a:r>
              <a:rPr lang="es-ES_tradnl" sz="1600" b="1" dirty="0"/>
              <a:t>99% de </a:t>
            </a:r>
            <a:r>
              <a:rPr lang="es-ES_tradnl" sz="1600" b="1" dirty="0" smtClean="0"/>
              <a:t>sus </a:t>
            </a:r>
            <a:r>
              <a:rPr lang="es-ES_tradnl" sz="1600" b="1" dirty="0"/>
              <a:t>potenciales clientes</a:t>
            </a:r>
            <a:r>
              <a:rPr lang="es-ES_tradnl" sz="1400" dirty="0" smtClean="0"/>
              <a:t>.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_tradnl" sz="1400" b="1" dirty="0" smtClean="0">
              <a:solidFill>
                <a:srgbClr val="C1A24F"/>
              </a:solidFill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s-ES" sz="1800" b="1" dirty="0" smtClean="0">
                <a:solidFill>
                  <a:srgbClr val="C1A24F"/>
                </a:solidFill>
              </a:rPr>
              <a:t>¿Cuánto cuesta?</a:t>
            </a:r>
            <a:endParaRPr lang="es-ES" sz="1800" b="1" dirty="0">
              <a:solidFill>
                <a:srgbClr val="C1A24F"/>
              </a:solidFill>
            </a:endParaRP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s-ES_tradnl" sz="1600" dirty="0">
                <a:solidFill>
                  <a:srgbClr val="868686"/>
                </a:solidFill>
              </a:rPr>
              <a:t>El promotor </a:t>
            </a:r>
            <a:r>
              <a:rPr lang="es-ES_tradnl" sz="1600" b="1" dirty="0">
                <a:solidFill>
                  <a:srgbClr val="868686"/>
                </a:solidFill>
              </a:rPr>
              <a:t>trabajará </a:t>
            </a:r>
            <a:r>
              <a:rPr lang="es-ES_tradnl" sz="1600" b="1" dirty="0" smtClean="0">
                <a:solidFill>
                  <a:srgbClr val="868686"/>
                </a:solidFill>
              </a:rPr>
              <a:t>para </a:t>
            </a:r>
            <a:r>
              <a:rPr lang="es-ES_tradnl" sz="1600" b="1" dirty="0">
                <a:solidFill>
                  <a:srgbClr val="868686"/>
                </a:solidFill>
              </a:rPr>
              <a:t>las empresas del SICOMEX</a:t>
            </a:r>
            <a:r>
              <a:rPr lang="es-ES_tradnl" sz="1600" dirty="0">
                <a:solidFill>
                  <a:srgbClr val="868686"/>
                </a:solidFill>
              </a:rPr>
              <a:t>, de forma que el coste se reparte entre un máximo de </a:t>
            </a:r>
            <a:r>
              <a:rPr lang="es-ES_tradnl" sz="1600" dirty="0" smtClean="0">
                <a:solidFill>
                  <a:srgbClr val="868686"/>
                </a:solidFill>
              </a:rPr>
              <a:t>8 </a:t>
            </a:r>
            <a:r>
              <a:rPr lang="es-ES_tradnl" sz="1600" dirty="0">
                <a:solidFill>
                  <a:srgbClr val="868686"/>
                </a:solidFill>
              </a:rPr>
              <a:t>participantes. </a:t>
            </a:r>
            <a:r>
              <a:rPr lang="es-ES_tradnl" sz="1600" dirty="0" smtClean="0">
                <a:solidFill>
                  <a:srgbClr val="868686"/>
                </a:solidFill>
              </a:rPr>
              <a:t>Aumentará </a:t>
            </a:r>
            <a:r>
              <a:rPr lang="es-ES_tradnl" sz="1600" dirty="0">
                <a:solidFill>
                  <a:srgbClr val="868686"/>
                </a:solidFill>
              </a:rPr>
              <a:t>las ventas, puesto que el promotor trabaja una parte a comisión</a:t>
            </a:r>
            <a:r>
              <a:rPr lang="es-ES_tradnl" sz="1600" dirty="0" smtClean="0">
                <a:solidFill>
                  <a:srgbClr val="868686"/>
                </a:solidFill>
              </a:rPr>
              <a:t>.</a:t>
            </a:r>
            <a:endParaRPr lang="es-ES_tradnl" sz="1600" dirty="0">
              <a:solidFill>
                <a:srgbClr val="868686"/>
              </a:solidFill>
            </a:endParaRP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s-ES_tradnl" sz="1600" dirty="0">
                <a:solidFill>
                  <a:srgbClr val="868686"/>
                </a:solidFill>
              </a:rPr>
              <a:t>El </a:t>
            </a:r>
            <a:r>
              <a:rPr lang="es-ES_tradnl" sz="1600" dirty="0" smtClean="0">
                <a:solidFill>
                  <a:srgbClr val="868686"/>
                </a:solidFill>
              </a:rPr>
              <a:t>coste es de </a:t>
            </a:r>
            <a:r>
              <a:rPr lang="es-ES_tradnl" sz="1600" b="1" dirty="0" smtClean="0">
                <a:solidFill>
                  <a:srgbClr val="868686"/>
                </a:solidFill>
              </a:rPr>
              <a:t>5.400 euros </a:t>
            </a:r>
            <a:r>
              <a:rPr lang="es-ES_tradnl" sz="1600" b="1" smtClean="0">
                <a:solidFill>
                  <a:srgbClr val="868686"/>
                </a:solidFill>
              </a:rPr>
              <a:t>por </a:t>
            </a:r>
            <a:r>
              <a:rPr lang="es-ES_tradnl" sz="1600" b="1" smtClean="0">
                <a:solidFill>
                  <a:srgbClr val="868686"/>
                </a:solidFill>
              </a:rPr>
              <a:t>participante/año </a:t>
            </a:r>
            <a:r>
              <a:rPr lang="es-ES_tradnl" sz="1600" dirty="0" smtClean="0">
                <a:solidFill>
                  <a:srgbClr val="868686"/>
                </a:solidFill>
              </a:rPr>
              <a:t>e </a:t>
            </a:r>
            <a:r>
              <a:rPr lang="es-ES_tradnl" sz="1600" dirty="0">
                <a:solidFill>
                  <a:srgbClr val="868686"/>
                </a:solidFill>
              </a:rPr>
              <a:t>incluye gastos de desplazamiento y </a:t>
            </a:r>
            <a:r>
              <a:rPr lang="es-ES_tradnl" sz="1600" dirty="0" smtClean="0">
                <a:solidFill>
                  <a:srgbClr val="868686"/>
                </a:solidFill>
              </a:rPr>
              <a:t>alojamiento en España, el </a:t>
            </a:r>
            <a:r>
              <a:rPr lang="es-ES_tradnl" sz="1600" dirty="0">
                <a:solidFill>
                  <a:srgbClr val="868686"/>
                </a:solidFill>
              </a:rPr>
              <a:t>trabajo realizado por el </a:t>
            </a:r>
            <a:r>
              <a:rPr lang="es-ES_tradnl" sz="1600" dirty="0" smtClean="0">
                <a:solidFill>
                  <a:srgbClr val="868686"/>
                </a:solidFill>
              </a:rPr>
              <a:t>promotor en el país, así </a:t>
            </a:r>
            <a:r>
              <a:rPr lang="es-ES_tradnl" sz="1600" dirty="0">
                <a:solidFill>
                  <a:srgbClr val="868686"/>
                </a:solidFill>
              </a:rPr>
              <a:t>como el soporte en la </a:t>
            </a:r>
            <a:r>
              <a:rPr lang="es-ES_tradnl" sz="1600" dirty="0" smtClean="0">
                <a:solidFill>
                  <a:srgbClr val="868686"/>
                </a:solidFill>
              </a:rPr>
              <a:t>gestión </a:t>
            </a:r>
            <a:r>
              <a:rPr lang="es-ES_tradnl" sz="1600" dirty="0">
                <a:solidFill>
                  <a:srgbClr val="868686"/>
                </a:solidFill>
              </a:rPr>
              <a:t>desde la estructura de España.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endParaRPr lang="es-ES_tradnl" sz="1400" b="1" dirty="0" smtClean="0">
              <a:solidFill>
                <a:srgbClr val="C1A24F"/>
              </a:solidFill>
            </a:endParaRPr>
          </a:p>
          <a:p>
            <a:pPr lvl="2" eaLnBrk="1" fontAlgn="auto" hangingPunct="1">
              <a:spcAft>
                <a:spcPts val="0"/>
              </a:spcAft>
              <a:defRPr/>
            </a:pPr>
            <a:endParaRPr lang="es-ES_tradnl" sz="1400" b="1" dirty="0" smtClean="0">
              <a:solidFill>
                <a:srgbClr val="C1A24F"/>
              </a:solidFill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endParaRPr lang="es-ES_tradnl" sz="1600" dirty="0"/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_tradnl" sz="1600" dirty="0" smtClean="0"/>
              <a:t>.</a:t>
            </a:r>
            <a:endParaRPr lang="es-ES_tradnl" sz="1600" dirty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s-ES_tradnl" sz="1600" dirty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s-ES_tradnl" sz="16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s-ES_tradnl" sz="16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s-ES_tradnl" sz="16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s-ES_tradnl" sz="16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s-ES_tradnl" sz="1600" dirty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s-ES_tradnl" sz="1600" dirty="0"/>
          </a:p>
          <a:p>
            <a:pPr marL="0" indent="0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es-ES_tradnl" dirty="0"/>
          </a:p>
        </p:txBody>
      </p:sp>
      <p:sp>
        <p:nvSpPr>
          <p:cNvPr id="4" name="CuadroTexto 3"/>
          <p:cNvSpPr txBox="1"/>
          <p:nvPr/>
        </p:nvSpPr>
        <p:spPr>
          <a:xfrm>
            <a:off x="474663" y="569913"/>
            <a:ext cx="9024937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100" b="1" kern="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SICOMEX CUBA</a:t>
            </a:r>
            <a:endParaRPr lang="es-ES_tradnl" sz="240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39763" y="1393825"/>
            <a:ext cx="8694737" cy="5948363"/>
          </a:xfrm>
        </p:spPr>
        <p:txBody>
          <a:bodyPr wrap="square">
            <a:spAutoFit/>
          </a:bodyPr>
          <a:lstStyle/>
          <a:p>
            <a:pPr marL="0" indent="0" algn="ctr" eaLnBrk="1" fontAlgn="auto" hangingPunct="1">
              <a:spcAft>
                <a:spcPts val="0"/>
              </a:spcAft>
              <a:buSzPct val="70000"/>
              <a:buFont typeface="Wingdings 3" panose="05040102010807070707" pitchFamily="18" charset="2"/>
              <a:buNone/>
              <a:defRPr/>
            </a:pPr>
            <a:r>
              <a:rPr lang="es-ES" sz="2400" b="1" dirty="0">
                <a:solidFill>
                  <a:srgbClr val="C1A24F"/>
                </a:solidFill>
              </a:rPr>
              <a:t>Acceso, implantación y consolidación en el exterior (SICOMEX</a:t>
            </a:r>
            <a:r>
              <a:rPr lang="es-ES" sz="2400" b="1" dirty="0" smtClean="0">
                <a:solidFill>
                  <a:srgbClr val="C1A24F"/>
                </a:solidFill>
              </a:rPr>
              <a:t>)</a:t>
            </a:r>
            <a:endParaRPr lang="es-ES_tradnl" sz="1800" b="1" dirty="0" smtClean="0">
              <a:solidFill>
                <a:srgbClr val="C1A24F"/>
              </a:solidFill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s-ES_tradnl" sz="1800" b="1" dirty="0" smtClean="0">
                <a:solidFill>
                  <a:srgbClr val="C1A24F"/>
                </a:solidFill>
              </a:rPr>
              <a:t>Cuba, un destino especial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s-ES_tradnl" sz="1600" dirty="0" smtClean="0"/>
              <a:t>El promotor de ARVET en Cuba es de la empresa </a:t>
            </a:r>
            <a:r>
              <a:rPr lang="es-ES_tradnl" sz="1600" b="1" dirty="0" smtClean="0"/>
              <a:t>CNS</a:t>
            </a:r>
            <a:r>
              <a:rPr lang="es-ES_tradnl" sz="1600" dirty="0" smtClean="0"/>
              <a:t>, una compañía española </a:t>
            </a:r>
            <a:r>
              <a:rPr lang="es-ES_tradnl" sz="1600" dirty="0"/>
              <a:t>con más de 15 años de experiencia en el </a:t>
            </a:r>
            <a:r>
              <a:rPr lang="es-ES_tradnl" sz="1600" dirty="0" smtClean="0"/>
              <a:t>mercado cubano</a:t>
            </a:r>
            <a:r>
              <a:rPr lang="es-ES_tradnl" sz="1600" dirty="0"/>
              <a:t>. </a:t>
            </a:r>
            <a:endParaRPr lang="es-ES_tradnl" sz="1600" dirty="0" smtClean="0"/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s-ES_tradnl" sz="1600" dirty="0" smtClean="0"/>
              <a:t>Esta </a:t>
            </a:r>
            <a:r>
              <a:rPr lang="es-ES_tradnl" sz="1600" dirty="0"/>
              <a:t>larga trayectoria de trabajo en la isla </a:t>
            </a:r>
            <a:r>
              <a:rPr lang="es-ES_tradnl" sz="1600" dirty="0" smtClean="0"/>
              <a:t>la dota de un </a:t>
            </a:r>
            <a:r>
              <a:rPr lang="es-ES_tradnl" sz="1600" dirty="0"/>
              <a:t>profundo conocimiento del mercado, </a:t>
            </a:r>
            <a:r>
              <a:rPr lang="es-ES_tradnl" sz="1600" dirty="0" smtClean="0"/>
              <a:t>así  </a:t>
            </a:r>
            <a:r>
              <a:rPr lang="es-ES_tradnl" sz="1600" dirty="0"/>
              <a:t>como </a:t>
            </a:r>
            <a:r>
              <a:rPr lang="es-ES_tradnl" sz="1600" dirty="0" smtClean="0"/>
              <a:t>de </a:t>
            </a:r>
            <a:r>
              <a:rPr lang="es-ES_tradnl" sz="1600" dirty="0"/>
              <a:t>una amplia red de clientes y contactos. </a:t>
            </a:r>
            <a:endParaRPr lang="es-ES_tradnl" sz="1600" dirty="0" smtClean="0"/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s-ES_tradnl" sz="1600" dirty="0" smtClean="0"/>
              <a:t>CNS </a:t>
            </a:r>
            <a:r>
              <a:rPr lang="es-ES_tradnl" sz="1600" dirty="0"/>
              <a:t>cuenta con una estructura </a:t>
            </a:r>
            <a:r>
              <a:rPr lang="es-ES_tradnl" sz="1600" dirty="0" smtClean="0"/>
              <a:t>permanente en </a:t>
            </a:r>
            <a:r>
              <a:rPr lang="es-ES_tradnl" sz="1600" dirty="0"/>
              <a:t>Cuba a través de un </a:t>
            </a:r>
            <a:r>
              <a:rPr lang="es-ES_tradnl" sz="1600" dirty="0" smtClean="0"/>
              <a:t>representante </a:t>
            </a:r>
            <a:r>
              <a:rPr lang="es-ES_tradnl" sz="1600" dirty="0"/>
              <a:t>en plantilla </a:t>
            </a:r>
            <a:r>
              <a:rPr lang="es-ES_tradnl" sz="1600" dirty="0" smtClean="0"/>
              <a:t>contratado. </a:t>
            </a:r>
            <a:r>
              <a:rPr lang="es-ES_tradnl" sz="1600" dirty="0"/>
              <a:t>Cuenta con los medios y recursos necesarios para llevar a cabo su labor. Periódicamente,</a:t>
            </a:r>
            <a:r>
              <a:rPr lang="es-ES_tradnl" sz="1600" dirty="0" smtClean="0">
                <a:solidFill>
                  <a:srgbClr val="FF0000"/>
                </a:solidFill>
              </a:rPr>
              <a:t> </a:t>
            </a:r>
            <a:r>
              <a:rPr lang="es-ES_tradnl" sz="1600" dirty="0" smtClean="0"/>
              <a:t>un </a:t>
            </a:r>
            <a:r>
              <a:rPr lang="es-ES_tradnl" sz="1600" dirty="0"/>
              <a:t>miembro del equipo directivo </a:t>
            </a:r>
            <a:r>
              <a:rPr lang="es-ES_tradnl" sz="1600" dirty="0" smtClean="0"/>
              <a:t>español </a:t>
            </a:r>
            <a:r>
              <a:rPr lang="es-ES_tradnl" sz="1600" dirty="0"/>
              <a:t>se desplaza a Cuba para realizar labores de seguimiento, contactos y apoyo a su labor.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s-ES_tradnl" sz="1600" dirty="0"/>
              <a:t> En Cuba, para poder realizar labores de importación, es necesario tener el c</a:t>
            </a:r>
            <a:r>
              <a:rPr lang="es-ES_tradnl" sz="1600" dirty="0" smtClean="0"/>
              <a:t>ódigo </a:t>
            </a:r>
            <a:r>
              <a:rPr lang="es-ES_tradnl" sz="1600" dirty="0"/>
              <a:t>MINCEX, cuya obtención es lenta y farragosa. CNS es poseedora del c</a:t>
            </a:r>
            <a:r>
              <a:rPr lang="es-ES_tradnl" sz="1600" dirty="0" smtClean="0"/>
              <a:t>ódigo </a:t>
            </a:r>
            <a:r>
              <a:rPr lang="es-ES_tradnl" sz="1600" dirty="0"/>
              <a:t>MINCEX lo que le permite realizar operación de importación con la isla de Cuba.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s-ES_tradnl" sz="1600" dirty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s-ES_tradnl" sz="16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s-ES_tradnl" sz="16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s-ES_tradnl" sz="16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s-ES_tradnl" sz="16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s-ES_tradnl" sz="1600" dirty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s-ES_tradnl" sz="1600" dirty="0"/>
          </a:p>
          <a:p>
            <a:pPr marL="0" indent="0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es-ES_tradnl" dirty="0"/>
          </a:p>
        </p:txBody>
      </p:sp>
      <p:sp>
        <p:nvSpPr>
          <p:cNvPr id="4" name="CuadroTexto 3"/>
          <p:cNvSpPr txBox="1"/>
          <p:nvPr/>
        </p:nvSpPr>
        <p:spPr>
          <a:xfrm>
            <a:off x="517525" y="661988"/>
            <a:ext cx="9023350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100" b="1" kern="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SICOMEX CUBA</a:t>
            </a:r>
            <a:endParaRPr lang="es-ES_tradnl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719138" y="5083175"/>
            <a:ext cx="8520112" cy="1077913"/>
          </a:xfrm>
          <a:prstGeom prst="rect">
            <a:avLst/>
          </a:prstGeom>
          <a:solidFill>
            <a:srgbClr val="C1A24F"/>
          </a:solidFill>
          <a:ln>
            <a:solidFill>
              <a:srgbClr val="C1A24F"/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>
                <a:solidFill>
                  <a:schemeClr val="bg1">
                    <a:lumMod val="85000"/>
                  </a:schemeClr>
                </a:solidFill>
                <a:latin typeface="+mn-lt"/>
                <a:ea typeface="Times New Roman" panose="02020603050405020304" pitchFamily="18" charset="0"/>
                <a:cs typeface="+mn-cs"/>
              </a:rPr>
              <a:t>¿A qué espera para pedir más información?</a:t>
            </a:r>
            <a:r>
              <a:rPr lang="es-ES" sz="1600" dirty="0">
                <a:solidFill>
                  <a:schemeClr val="bg1">
                    <a:lumMod val="85000"/>
                  </a:schemeClr>
                </a:solidFill>
                <a:latin typeface="+mn-lt"/>
                <a:ea typeface="Times New Roman" panose="02020603050405020304" pitchFamily="18" charset="0"/>
                <a:cs typeface="+mn-cs"/>
              </a:rPr>
              <a:t>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>
                <a:latin typeface="+mn-lt"/>
                <a:ea typeface="Times New Roman" panose="02020603050405020304" pitchFamily="18" charset="0"/>
                <a:cs typeface="+mn-cs"/>
              </a:rPr>
              <a:t>Si tiene alguna duda llama a ARVET y pide una reunión, sin compromiso, con nosotros.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>
                <a:latin typeface="+mn-lt"/>
                <a:ea typeface="Times New Roman" panose="02020603050405020304" pitchFamily="18" charset="0"/>
                <a:cs typeface="+mn-cs"/>
              </a:rPr>
              <a:t>Queremos ponérselo fácil, para eso somos sus socios en internacionalización.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>
                <a:latin typeface="+mn-lt"/>
                <a:ea typeface="Times New Roman" panose="02020603050405020304" pitchFamily="18" charset="0"/>
                <a:cs typeface="+mn-cs"/>
              </a:rPr>
              <a:t>Persona de contacto: Manolo Herrero </a:t>
            </a:r>
            <a:r>
              <a:rPr lang="es-ES" sz="1600" dirty="0">
                <a:latin typeface="+mn-lt"/>
                <a:ea typeface="Times New Roman" panose="02020603050405020304" pitchFamily="18" charset="0"/>
                <a:cs typeface="+mn-cs"/>
                <a:hlinkClick r:id="rId3"/>
              </a:rPr>
              <a:t>mherrero@arvet.es</a:t>
            </a:r>
            <a:endParaRPr lang="es-ES" sz="1600" dirty="0">
              <a:latin typeface="+mn-lt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30725" name="Picture 2" descr="pie_sin_feda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638" y="6310313"/>
            <a:ext cx="4043362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rtada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orbe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Portada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orbe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3404</TotalTime>
  <Words>422</Words>
  <Application>Microsoft Office PowerPoint</Application>
  <PresentationFormat>A4 (210 x 297 mm)</PresentationFormat>
  <Paragraphs>41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Portada</vt:lpstr>
      <vt:lpstr>2_Portada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amparo cervantes</dc:creator>
  <cp:lastModifiedBy>Fernando Tejerina</cp:lastModifiedBy>
  <cp:revision>123</cp:revision>
  <cp:lastPrinted>2015-06-03T07:32:28Z</cp:lastPrinted>
  <dcterms:created xsi:type="dcterms:W3CDTF">2015-05-14T09:37:31Z</dcterms:created>
  <dcterms:modified xsi:type="dcterms:W3CDTF">2015-10-29T08:10:01Z</dcterms:modified>
</cp:coreProperties>
</file>